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37" r:id="rId2"/>
    <p:sldId id="338" r:id="rId3"/>
    <p:sldId id="371" r:id="rId4"/>
    <p:sldId id="340" r:id="rId5"/>
    <p:sldId id="339" r:id="rId6"/>
    <p:sldId id="341" r:id="rId7"/>
    <p:sldId id="342" r:id="rId8"/>
    <p:sldId id="343" r:id="rId9"/>
    <p:sldId id="368" r:id="rId10"/>
    <p:sldId id="372" r:id="rId11"/>
    <p:sldId id="373" r:id="rId12"/>
    <p:sldId id="374" r:id="rId13"/>
    <p:sldId id="375" r:id="rId14"/>
    <p:sldId id="369" r:id="rId15"/>
    <p:sldId id="348" r:id="rId16"/>
    <p:sldId id="351" r:id="rId17"/>
    <p:sldId id="350" r:id="rId18"/>
    <p:sldId id="352" r:id="rId19"/>
    <p:sldId id="358" r:id="rId20"/>
    <p:sldId id="360" r:id="rId21"/>
    <p:sldId id="355" r:id="rId22"/>
    <p:sldId id="357" r:id="rId23"/>
    <p:sldId id="363" r:id="rId24"/>
    <p:sldId id="364" r:id="rId25"/>
    <p:sldId id="366" r:id="rId26"/>
    <p:sldId id="370" r:id="rId27"/>
    <p:sldId id="367" r:id="rId28"/>
    <p:sldId id="377" r:id="rId29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BE7FB"/>
    <a:srgbClr val="0099FF"/>
    <a:srgbClr val="0000FF"/>
    <a:srgbClr val="0066FF"/>
    <a:srgbClr val="99CCFF"/>
    <a:srgbClr val="EAEAEA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7" autoAdjust="0"/>
    <p:restoredTop sz="85765" autoAdjust="0"/>
  </p:normalViewPr>
  <p:slideViewPr>
    <p:cSldViewPr snapToGrid="0">
      <p:cViewPr>
        <p:scale>
          <a:sx n="66" d="100"/>
          <a:sy n="66" d="100"/>
        </p:scale>
        <p:origin x="-882" y="1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Projektorganisation</a:t>
          </a:r>
          <a:endParaRPr lang="de-DE" b="1" dirty="0">
            <a:solidFill>
              <a:srgbClr val="FFC000"/>
            </a:solidFill>
          </a:endParaRPr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 der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51B846E-9D34-4CF9-BD4C-592886AFE593}" type="presOf" srcId="{A10C3B27-E525-46EA-ADD0-F6AD318C39BC}" destId="{9E65A098-FB9B-41FD-82A3-2AD8E3FCADE0}" srcOrd="0" destOrd="0" presId="urn:microsoft.com/office/officeart/2005/8/layout/vList2"/>
    <dgm:cxn modelId="{BCD78543-0A14-4FE1-A458-40E291B4A0ED}" type="presOf" srcId="{99110457-9514-499A-9D76-04850087035C}" destId="{19FB9671-3920-4260-85A3-0086C626F461}" srcOrd="0" destOrd="0" presId="urn:microsoft.com/office/officeart/2005/8/layout/vList2"/>
    <dgm:cxn modelId="{6DBD1E6B-2B6B-4D79-ADBD-B30310A40402}" type="presOf" srcId="{E894E897-6167-47F9-85DA-941C3DA6D949}" destId="{12D402F0-0101-47AC-BCDB-98060DBF9860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B5D7CFE0-A3B3-4F9D-BAF9-A80675781ECF}" type="presOf" srcId="{7769EF90-2E8D-4CC9-8AE0-9AEC79DA8D72}" destId="{2DC6ACD6-7960-459D-971B-9012BCF8FE2E}" srcOrd="0" destOrd="0" presId="urn:microsoft.com/office/officeart/2005/8/layout/vList2"/>
    <dgm:cxn modelId="{6702A9CE-1233-426B-A9D9-451B73086D4F}" type="presOf" srcId="{4CCA7887-B1CC-41E9-9384-9841A6AD6DE2}" destId="{8AD4E785-01DA-4BDA-992E-E6C1709AF666}" srcOrd="0" destOrd="0" presId="urn:microsoft.com/office/officeart/2005/8/layout/vList2"/>
    <dgm:cxn modelId="{05564FB7-321D-43AC-B683-33A0FD317537}" type="presParOf" srcId="{19FB9671-3920-4260-85A3-0086C626F461}" destId="{12D402F0-0101-47AC-BCDB-98060DBF9860}" srcOrd="0" destOrd="0" presId="urn:microsoft.com/office/officeart/2005/8/layout/vList2"/>
    <dgm:cxn modelId="{682DF465-662E-4490-A78F-AD850E7A3FB7}" type="presParOf" srcId="{19FB9671-3920-4260-85A3-0086C626F461}" destId="{29729F21-9A4E-4572-8101-8327C890C7E7}" srcOrd="1" destOrd="0" presId="urn:microsoft.com/office/officeart/2005/8/layout/vList2"/>
    <dgm:cxn modelId="{2A277011-E668-4BC9-8761-D7A142B707EC}" type="presParOf" srcId="{19FB9671-3920-4260-85A3-0086C626F461}" destId="{9E65A098-FB9B-41FD-82A3-2AD8E3FCADE0}" srcOrd="2" destOrd="0" presId="urn:microsoft.com/office/officeart/2005/8/layout/vList2"/>
    <dgm:cxn modelId="{AA6BC6C4-957A-42A8-9724-EF26FA585893}" type="presParOf" srcId="{19FB9671-3920-4260-85A3-0086C626F461}" destId="{5A4A0EAC-E82F-4897-AE00-6909CEC968F4}" srcOrd="3" destOrd="0" presId="urn:microsoft.com/office/officeart/2005/8/layout/vList2"/>
    <dgm:cxn modelId="{5E6A035F-4C78-4834-B4E2-9D6B54F4460B}" type="presParOf" srcId="{19FB9671-3920-4260-85A3-0086C626F461}" destId="{2DC6ACD6-7960-459D-971B-9012BCF8FE2E}" srcOrd="4" destOrd="0" presId="urn:microsoft.com/office/officeart/2005/8/layout/vList2"/>
    <dgm:cxn modelId="{A3978F0C-A1D9-49FE-ACA0-493A453F81F0}" type="presParOf" srcId="{19FB9671-3920-4260-85A3-0086C626F461}" destId="{9077B48A-1F85-4A6D-B1B3-FAC951EBBC1A}" srcOrd="5" destOrd="0" presId="urn:microsoft.com/office/officeart/2005/8/layout/vList2"/>
    <dgm:cxn modelId="{AC83B6B3-2197-4694-A725-54CDD0D81D15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Ablaufszenario</a:t>
          </a:r>
          <a:endParaRPr lang="de-DE" b="1" dirty="0">
            <a:solidFill>
              <a:srgbClr val="FFC000"/>
            </a:solidFill>
          </a:endParaRPr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der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7BE6C8D-D204-48B3-BED7-D15A9F93D362}" type="presOf" srcId="{A10C3B27-E525-46EA-ADD0-F6AD318C39BC}" destId="{9E65A098-FB9B-41FD-82A3-2AD8E3FCADE0}" srcOrd="0" destOrd="0" presId="urn:microsoft.com/office/officeart/2005/8/layout/vList2"/>
    <dgm:cxn modelId="{A30FCC29-E9D8-4260-AAB0-57F9DB9E3173}" type="presOf" srcId="{E894E897-6167-47F9-85DA-941C3DA6D949}" destId="{12D402F0-0101-47AC-BCDB-98060DBF9860}" srcOrd="0" destOrd="0" presId="urn:microsoft.com/office/officeart/2005/8/layout/vList2"/>
    <dgm:cxn modelId="{8752E43D-770F-4D74-ADAD-A71FF69D446E}" type="presOf" srcId="{7769EF90-2E8D-4CC9-8AE0-9AEC79DA8D72}" destId="{2DC6ACD6-7960-459D-971B-9012BCF8FE2E}" srcOrd="0" destOrd="0" presId="urn:microsoft.com/office/officeart/2005/8/layout/vList2"/>
    <dgm:cxn modelId="{9E789DF0-CCC0-4809-9BDA-888855189052}" type="presOf" srcId="{4CCA7887-B1CC-41E9-9384-9841A6AD6DE2}" destId="{8AD4E785-01DA-4BDA-992E-E6C1709AF666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C93B48FA-306C-46A7-A15A-D204E0D05024}" type="presOf" srcId="{99110457-9514-499A-9D76-04850087035C}" destId="{19FB9671-3920-4260-85A3-0086C626F461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8F890C9-DAB9-42EF-B4B0-C8DDE91EE8F4}" type="presParOf" srcId="{19FB9671-3920-4260-85A3-0086C626F461}" destId="{12D402F0-0101-47AC-BCDB-98060DBF9860}" srcOrd="0" destOrd="0" presId="urn:microsoft.com/office/officeart/2005/8/layout/vList2"/>
    <dgm:cxn modelId="{AE2870AF-F885-420B-8ABA-1EEDE78956A4}" type="presParOf" srcId="{19FB9671-3920-4260-85A3-0086C626F461}" destId="{29729F21-9A4E-4572-8101-8327C890C7E7}" srcOrd="1" destOrd="0" presId="urn:microsoft.com/office/officeart/2005/8/layout/vList2"/>
    <dgm:cxn modelId="{638CF19F-8C76-4D42-A37F-2796E98965F9}" type="presParOf" srcId="{19FB9671-3920-4260-85A3-0086C626F461}" destId="{9E65A098-FB9B-41FD-82A3-2AD8E3FCADE0}" srcOrd="2" destOrd="0" presId="urn:microsoft.com/office/officeart/2005/8/layout/vList2"/>
    <dgm:cxn modelId="{1D54D8E4-50CC-45D6-93D2-4BB0B5E08072}" type="presParOf" srcId="{19FB9671-3920-4260-85A3-0086C626F461}" destId="{5A4A0EAC-E82F-4897-AE00-6909CEC968F4}" srcOrd="3" destOrd="0" presId="urn:microsoft.com/office/officeart/2005/8/layout/vList2"/>
    <dgm:cxn modelId="{A53EBC49-F6D6-4816-9264-DF351362731D}" type="presParOf" srcId="{19FB9671-3920-4260-85A3-0086C626F461}" destId="{2DC6ACD6-7960-459D-971B-9012BCF8FE2E}" srcOrd="4" destOrd="0" presId="urn:microsoft.com/office/officeart/2005/8/layout/vList2"/>
    <dgm:cxn modelId="{C5A78F77-BC3B-48A0-8303-5E1C7C934C71}" type="presParOf" srcId="{19FB9671-3920-4260-85A3-0086C626F461}" destId="{9077B48A-1F85-4A6D-B1B3-FAC951EBBC1A}" srcOrd="5" destOrd="0" presId="urn:microsoft.com/office/officeart/2005/8/layout/vList2"/>
    <dgm:cxn modelId="{E523A2E5-BF91-423E-BEAE-3FDC6F4FBD5E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Realisierung</a:t>
          </a:r>
          <a:endParaRPr lang="de-DE" b="1" dirty="0">
            <a:solidFill>
              <a:srgbClr val="FFC000"/>
            </a:solidFill>
          </a:endParaRPr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C43B984-14F1-4BEA-8E93-B7F8800C566A}" type="presOf" srcId="{E894E897-6167-47F9-85DA-941C3DA6D949}" destId="{12D402F0-0101-47AC-BCDB-98060DBF9860}" srcOrd="0" destOrd="0" presId="urn:microsoft.com/office/officeart/2005/8/layout/vList2"/>
    <dgm:cxn modelId="{ED2E4D22-90D2-4D6A-8189-99FC0DDA6AE0}" type="presOf" srcId="{7769EF90-2E8D-4CC9-8AE0-9AEC79DA8D72}" destId="{2DC6ACD6-7960-459D-971B-9012BCF8FE2E}" srcOrd="0" destOrd="0" presId="urn:microsoft.com/office/officeart/2005/8/layout/vList2"/>
    <dgm:cxn modelId="{4AA82F25-8CF5-4EF0-91AC-53E4D29E678C}" type="presOf" srcId="{99110457-9514-499A-9D76-04850087035C}" destId="{19FB9671-3920-4260-85A3-0086C626F461}" srcOrd="0" destOrd="0" presId="urn:microsoft.com/office/officeart/2005/8/layout/vList2"/>
    <dgm:cxn modelId="{775D2DFB-384B-4E20-AD12-2F65CC2ADDB9}" type="presOf" srcId="{4CCA7887-B1CC-41E9-9384-9841A6AD6DE2}" destId="{8AD4E785-01DA-4BDA-992E-E6C1709AF666}" srcOrd="0" destOrd="0" presId="urn:microsoft.com/office/officeart/2005/8/layout/vList2"/>
    <dgm:cxn modelId="{55BD8197-A4EA-4280-8921-2D49A8C87EE3}" type="presOf" srcId="{A10C3B27-E525-46EA-ADD0-F6AD318C39BC}" destId="{9E65A098-FB9B-41FD-82A3-2AD8E3FCADE0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F2CBF6A4-55E3-4518-ADC3-BF715CDA1EAD}" type="presParOf" srcId="{19FB9671-3920-4260-85A3-0086C626F461}" destId="{12D402F0-0101-47AC-BCDB-98060DBF9860}" srcOrd="0" destOrd="0" presId="urn:microsoft.com/office/officeart/2005/8/layout/vList2"/>
    <dgm:cxn modelId="{92B1A1C2-9BDB-46F2-88CD-FD7ED799AFBA}" type="presParOf" srcId="{19FB9671-3920-4260-85A3-0086C626F461}" destId="{29729F21-9A4E-4572-8101-8327C890C7E7}" srcOrd="1" destOrd="0" presId="urn:microsoft.com/office/officeart/2005/8/layout/vList2"/>
    <dgm:cxn modelId="{1F0A4427-1081-4721-8024-73FF7258EFF7}" type="presParOf" srcId="{19FB9671-3920-4260-85A3-0086C626F461}" destId="{9E65A098-FB9B-41FD-82A3-2AD8E3FCADE0}" srcOrd="2" destOrd="0" presId="urn:microsoft.com/office/officeart/2005/8/layout/vList2"/>
    <dgm:cxn modelId="{981FE00B-9DD9-4FBF-9DDA-7248BC3ABF40}" type="presParOf" srcId="{19FB9671-3920-4260-85A3-0086C626F461}" destId="{5A4A0EAC-E82F-4897-AE00-6909CEC968F4}" srcOrd="3" destOrd="0" presId="urn:microsoft.com/office/officeart/2005/8/layout/vList2"/>
    <dgm:cxn modelId="{72EB2591-FA79-40E2-81D2-BC0B6068DE7E}" type="presParOf" srcId="{19FB9671-3920-4260-85A3-0086C626F461}" destId="{2DC6ACD6-7960-459D-971B-9012BCF8FE2E}" srcOrd="4" destOrd="0" presId="urn:microsoft.com/office/officeart/2005/8/layout/vList2"/>
    <dgm:cxn modelId="{15F917A0-8A11-4EC6-9398-3E723FE1E4B1}" type="presParOf" srcId="{19FB9671-3920-4260-85A3-0086C626F461}" destId="{9077B48A-1F85-4A6D-B1B3-FAC951EBBC1A}" srcOrd="5" destOrd="0" presId="urn:microsoft.com/office/officeart/2005/8/layout/vList2"/>
    <dgm:cxn modelId="{0D5D986E-8D32-4C98-82C7-312295A56CDF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Stand Entwicklung</a:t>
          </a:r>
          <a:endParaRPr lang="de-DE" b="1" dirty="0">
            <a:solidFill>
              <a:srgbClr val="FFC000"/>
            </a:solidFill>
          </a:endParaRPr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456B4DF-6538-4AFC-9175-9C5ED45F6EF3}" type="presOf" srcId="{99110457-9514-499A-9D76-04850087035C}" destId="{19FB9671-3920-4260-85A3-0086C626F461}" srcOrd="0" destOrd="0" presId="urn:microsoft.com/office/officeart/2005/8/layout/vList2"/>
    <dgm:cxn modelId="{71D961D1-7E75-41A7-8B58-64838F971905}" type="presOf" srcId="{A10C3B27-E525-46EA-ADD0-F6AD318C39BC}" destId="{9E65A098-FB9B-41FD-82A3-2AD8E3FCADE0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08F56486-C0F5-46F8-9E82-580A0C6E7746}" type="presOf" srcId="{E894E897-6167-47F9-85DA-941C3DA6D949}" destId="{12D402F0-0101-47AC-BCDB-98060DBF9860}" srcOrd="0" destOrd="0" presId="urn:microsoft.com/office/officeart/2005/8/layout/vList2"/>
    <dgm:cxn modelId="{08B742E6-846D-433C-A654-E568B8C392CC}" type="presOf" srcId="{7769EF90-2E8D-4CC9-8AE0-9AEC79DA8D72}" destId="{2DC6ACD6-7960-459D-971B-9012BCF8FE2E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01B42154-D126-43EC-82FB-03C134D8E5E8}" type="presOf" srcId="{4CCA7887-B1CC-41E9-9384-9841A6AD6DE2}" destId="{8AD4E785-01DA-4BDA-992E-E6C1709AF666}" srcOrd="0" destOrd="0" presId="urn:microsoft.com/office/officeart/2005/8/layout/vList2"/>
    <dgm:cxn modelId="{21434007-BD0D-4F7E-BDA9-729293C957F6}" type="presParOf" srcId="{19FB9671-3920-4260-85A3-0086C626F461}" destId="{12D402F0-0101-47AC-BCDB-98060DBF9860}" srcOrd="0" destOrd="0" presId="urn:microsoft.com/office/officeart/2005/8/layout/vList2"/>
    <dgm:cxn modelId="{FE74AFE1-8968-4150-9146-17A26CDB4D91}" type="presParOf" srcId="{19FB9671-3920-4260-85A3-0086C626F461}" destId="{29729F21-9A4E-4572-8101-8327C890C7E7}" srcOrd="1" destOrd="0" presId="urn:microsoft.com/office/officeart/2005/8/layout/vList2"/>
    <dgm:cxn modelId="{34D54D65-5F81-4AA8-A539-9889ED455D32}" type="presParOf" srcId="{19FB9671-3920-4260-85A3-0086C626F461}" destId="{9E65A098-FB9B-41FD-82A3-2AD8E3FCADE0}" srcOrd="2" destOrd="0" presId="urn:microsoft.com/office/officeart/2005/8/layout/vList2"/>
    <dgm:cxn modelId="{2E774112-BEE0-409D-89B3-90D1EDF25A70}" type="presParOf" srcId="{19FB9671-3920-4260-85A3-0086C626F461}" destId="{5A4A0EAC-E82F-4897-AE00-6909CEC968F4}" srcOrd="3" destOrd="0" presId="urn:microsoft.com/office/officeart/2005/8/layout/vList2"/>
    <dgm:cxn modelId="{A2D28775-DE8E-400C-9A65-D8F88A21EB7F}" type="presParOf" srcId="{19FB9671-3920-4260-85A3-0086C626F461}" destId="{2DC6ACD6-7960-459D-971B-9012BCF8FE2E}" srcOrd="4" destOrd="0" presId="urn:microsoft.com/office/officeart/2005/8/layout/vList2"/>
    <dgm:cxn modelId="{04FE00B1-8EC5-4518-8ECE-FE4D66424987}" type="presParOf" srcId="{19FB9671-3920-4260-85A3-0086C626F461}" destId="{9077B48A-1F85-4A6D-B1B3-FAC951EBBC1A}" srcOrd="5" destOrd="0" presId="urn:microsoft.com/office/officeart/2005/8/layout/vList2"/>
    <dgm:cxn modelId="{FE99BDB5-1F2C-4668-823C-C83E00CD5A8D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Projektorganisation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 der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Ablaufszenario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der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Realisierung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Stand Entwicklung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3442412"/>
        <a:ext cx="6505762" cy="907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0.emf"/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604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582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7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7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7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2194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9660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7327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291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4360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28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182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10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00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30.emf"/><Relationship Id="rId17" Type="http://schemas.openxmlformats.org/officeDocument/2006/relationships/image" Target="../media/image42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0.png"/><Relationship Id="rId15" Type="http://schemas.openxmlformats.org/officeDocument/2006/relationships/image" Target="../media/image13.png"/><Relationship Id="rId10" Type="http://schemas.openxmlformats.org/officeDocument/2006/relationships/image" Target="../media/image31.emf"/><Relationship Id="rId4" Type="http://schemas.openxmlformats.org/officeDocument/2006/relationships/notesSlide" Target="../notesSlides/notesSlide27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Zwischenreview</a:t>
            </a:r>
            <a:endParaRPr lang="en-US" dirty="0"/>
          </a:p>
          <a:p>
            <a:pPr algn="ctr" eaLnBrk="1" hangingPunct="1"/>
            <a:r>
              <a:rPr lang="en-US" dirty="0" smtClean="0"/>
              <a:t>04.03.2014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11392991"/>
              </p:ext>
            </p:extLst>
          </p:nvPr>
        </p:nvGraphicFramePr>
        <p:xfrm>
          <a:off x="1651000" y="1770591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Gesamtarchitektur aus Simulationssicht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223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" y="1333500"/>
            <a:ext cx="8400819" cy="535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983873" y="2810732"/>
            <a:ext cx="531102" cy="85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</a:t>
            </a:r>
            <a:r>
              <a:rPr lang="de-DE" dirty="0" smtClean="0"/>
              <a:t>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</a:t>
            </a:r>
            <a:r>
              <a:rPr lang="de-DE" dirty="0" smtClean="0"/>
              <a:t>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7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</a:t>
            </a:r>
            <a:r>
              <a:rPr lang="de-DE" dirty="0" smtClean="0"/>
              <a:t>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5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Physische Zelle</a:t>
            </a:r>
            <a:endParaRPr lang="de-DE" dirty="0"/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72237"/>
              </p:ext>
            </p:extLst>
          </p:nvPr>
        </p:nvGraphicFramePr>
        <p:xfrm>
          <a:off x="2047875" y="1216042"/>
          <a:ext cx="5810250" cy="494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Visio" r:id="rId4" imgW="7058574" imgH="6011153" progId="Visio.Drawing.11">
                  <p:embed/>
                </p:oleObj>
              </mc:Choice>
              <mc:Fallback>
                <p:oleObj name="Visio" r:id="rId4" imgW="7058574" imgH="6011153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1216042"/>
                        <a:ext cx="5810250" cy="4940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 Orchestrierung der einzelnen Komponenten</a:t>
            </a:r>
          </a:p>
          <a:p>
            <a:r>
              <a:rPr lang="de-DE" dirty="0" smtClean="0"/>
              <a:t>sehr differenzierte Aufgaben für jede einzelne Komponente</a:t>
            </a:r>
          </a:p>
          <a:p>
            <a:r>
              <a:rPr lang="de-DE" dirty="0" smtClean="0"/>
              <a:t>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Echtzeitanforderungen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endParaRPr lang="de-DE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834720"/>
              </p:ext>
            </p:extLst>
          </p:nvPr>
        </p:nvGraphicFramePr>
        <p:xfrm>
          <a:off x="3886200" y="3070225"/>
          <a:ext cx="56864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Visio" r:id="rId4" imgW="7079104" imgH="4199377" progId="Visio.Drawing.11">
                  <p:embed/>
                </p:oleObj>
              </mc:Choice>
              <mc:Fallback>
                <p:oleObj name="Visio" r:id="rId4" imgW="7079104" imgH="4199377" progId="Visio.Drawing.11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70225"/>
                        <a:ext cx="56864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/>
            <a:r>
              <a:rPr lang="de-DE" dirty="0" smtClean="0"/>
              <a:t>Schlechte Skalierbarkeit</a:t>
            </a:r>
          </a:p>
          <a:p>
            <a:pPr lvl="1"/>
            <a:r>
              <a:rPr lang="de-DE" dirty="0" smtClean="0"/>
              <a:t>Schlechte Erweiterbarkeit</a:t>
            </a:r>
          </a:p>
          <a:p>
            <a:pPr lvl="1"/>
            <a:r>
              <a:rPr lang="de-DE" dirty="0" smtClean="0"/>
              <a:t>Schlechtes Anpassungsverhalten</a:t>
            </a:r>
          </a:p>
          <a:p>
            <a:pPr lvl="1"/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/>
            <a:r>
              <a:rPr lang="de-DE" dirty="0" smtClean="0"/>
              <a:t>Gute Skalierbarkeit</a:t>
            </a:r>
          </a:p>
          <a:p>
            <a:pPr lvl="1"/>
            <a:r>
              <a:rPr lang="de-DE" dirty="0" smtClean="0"/>
              <a:t>Robustheit durch Redundanz</a:t>
            </a:r>
          </a:p>
          <a:p>
            <a:pPr lvl="1"/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399" y="3618959"/>
            <a:ext cx="5286375" cy="282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8" y="1547813"/>
            <a:ext cx="9363075" cy="4605337"/>
          </a:xfrm>
        </p:spPr>
        <p:txBody>
          <a:bodyPr/>
          <a:lstStyle/>
          <a:p>
            <a:r>
              <a:rPr lang="de-DE" dirty="0"/>
              <a:t>Routing Agent</a:t>
            </a:r>
          </a:p>
          <a:p>
            <a:pPr lvl="1"/>
            <a:r>
              <a:rPr lang="de-DE" dirty="0"/>
              <a:t>findet Wege (Hops) durch das System</a:t>
            </a:r>
          </a:p>
          <a:p>
            <a:pPr lvl="1"/>
            <a:r>
              <a:rPr lang="de-DE" dirty="0"/>
              <a:t>führt Auktionen zwischen Eingangsrampe und Zwischenlagerrampen und Rampen und </a:t>
            </a:r>
            <a:r>
              <a:rPr lang="de-DE" dirty="0" err="1"/>
              <a:t>Volksbots</a:t>
            </a:r>
            <a:r>
              <a:rPr lang="de-DE" dirty="0"/>
              <a:t> </a:t>
            </a:r>
            <a:r>
              <a:rPr lang="de-DE" dirty="0" smtClean="0"/>
              <a:t>durch</a:t>
            </a:r>
          </a:p>
          <a:p>
            <a:r>
              <a:rPr lang="de-DE" dirty="0"/>
              <a:t>Plattform Agent</a:t>
            </a:r>
          </a:p>
          <a:p>
            <a:pPr lvl="1"/>
            <a:r>
              <a:rPr lang="de-DE" dirty="0"/>
              <a:t>Abhängig vom Modul (Rampe, </a:t>
            </a:r>
            <a:r>
              <a:rPr lang="de-DE" dirty="0" err="1"/>
              <a:t>Stetigförder</a:t>
            </a:r>
            <a:r>
              <a:rPr lang="de-DE" dirty="0"/>
              <a:t>, AGV)</a:t>
            </a:r>
          </a:p>
          <a:p>
            <a:pPr lvl="1"/>
            <a:r>
              <a:rPr lang="de-DE" dirty="0"/>
              <a:t>steuert </a:t>
            </a:r>
            <a:r>
              <a:rPr lang="de-DE" dirty="0" err="1"/>
              <a:t>Aktorik</a:t>
            </a:r>
            <a:r>
              <a:rPr lang="de-DE" dirty="0"/>
              <a:t> und </a:t>
            </a:r>
            <a:r>
              <a:rPr lang="de-DE" dirty="0" smtClean="0"/>
              <a:t>Sensorik</a:t>
            </a:r>
          </a:p>
          <a:p>
            <a:r>
              <a:rPr lang="de-DE" dirty="0"/>
              <a:t>Order Agent</a:t>
            </a:r>
          </a:p>
          <a:p>
            <a:pPr lvl="1"/>
            <a:r>
              <a:rPr lang="de-DE" dirty="0"/>
              <a:t>Verteilter Materialflussrechner</a:t>
            </a:r>
          </a:p>
          <a:p>
            <a:pPr lvl="1"/>
            <a:r>
              <a:rPr lang="de-DE" dirty="0" smtClean="0"/>
              <a:t>Distribution </a:t>
            </a:r>
            <a:r>
              <a:rPr lang="de-DE" dirty="0"/>
              <a:t>von </a:t>
            </a:r>
            <a:r>
              <a:rPr lang="de-DE" dirty="0" smtClean="0"/>
              <a:t>Aufträgen</a:t>
            </a:r>
          </a:p>
          <a:p>
            <a:r>
              <a:rPr lang="de-DE" dirty="0" smtClean="0"/>
              <a:t>Paket </a:t>
            </a:r>
            <a:r>
              <a:rPr lang="de-DE" dirty="0"/>
              <a:t>Agent</a:t>
            </a:r>
          </a:p>
          <a:p>
            <a:pPr lvl="1"/>
            <a:r>
              <a:rPr lang="de-DE" dirty="0"/>
              <a:t>repräsentiert physisches Paket</a:t>
            </a:r>
          </a:p>
          <a:p>
            <a:pPr lvl="1"/>
            <a:r>
              <a:rPr lang="de-DE" dirty="0"/>
              <a:t>kennt </a:t>
            </a:r>
            <a:r>
              <a:rPr lang="de-DE" dirty="0" smtClean="0"/>
              <a:t>Ziel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5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Fahrzeuge</a:t>
            </a:r>
            <a:br>
              <a:rPr lang="de-DE" dirty="0" smtClean="0"/>
            </a:br>
            <a:r>
              <a:rPr lang="de-DE" dirty="0" err="1" smtClean="0"/>
              <a:t>Volksbot</a:t>
            </a:r>
            <a:endParaRPr lang="de-DE" dirty="0"/>
          </a:p>
        </p:txBody>
      </p:sp>
      <p:pic>
        <p:nvPicPr>
          <p:cNvPr id="1026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40532" y="1556792"/>
            <a:ext cx="2886321" cy="44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938887" y="1277257"/>
            <a:ext cx="5471813" cy="4772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sz="3600" dirty="0" err="1" smtClean="0"/>
              <a:t>Volksbot</a:t>
            </a:r>
            <a:endParaRPr lang="de-DE" sz="3600" dirty="0" smtClean="0"/>
          </a:p>
          <a:p>
            <a:pPr lvl="1"/>
            <a:r>
              <a:rPr lang="de-DE" sz="2000" dirty="0" smtClean="0"/>
              <a:t>2 </a:t>
            </a:r>
            <a:r>
              <a:rPr lang="de-DE" sz="2000" dirty="0" err="1" smtClean="0"/>
              <a:t>Maxon</a:t>
            </a:r>
            <a:r>
              <a:rPr lang="de-DE" sz="2000" dirty="0" smtClean="0"/>
              <a:t> Antriebe (links, rechts)</a:t>
            </a:r>
          </a:p>
          <a:p>
            <a:pPr lvl="1"/>
            <a:r>
              <a:rPr lang="de-DE" sz="2000" dirty="0" smtClean="0"/>
              <a:t>Fördereinheit</a:t>
            </a:r>
          </a:p>
          <a:p>
            <a:pPr lvl="1"/>
            <a:r>
              <a:rPr lang="de-DE" sz="2000" dirty="0" smtClean="0"/>
              <a:t>Hubeinheit</a:t>
            </a:r>
          </a:p>
          <a:p>
            <a:pPr lvl="1"/>
            <a:r>
              <a:rPr lang="de-DE" sz="2000" dirty="0"/>
              <a:t>2</a:t>
            </a:r>
            <a:r>
              <a:rPr lang="de-DE" sz="2000" dirty="0" smtClean="0"/>
              <a:t>D-Laserscanner </a:t>
            </a:r>
            <a:r>
              <a:rPr lang="de-DE" sz="2000" dirty="0" smtClean="0"/>
              <a:t>(</a:t>
            </a:r>
            <a:r>
              <a:rPr lang="de-DE" sz="2000" dirty="0" smtClean="0"/>
              <a:t>vorne und hinten)</a:t>
            </a:r>
            <a:endParaRPr lang="de-DE" sz="2000" dirty="0" smtClean="0"/>
          </a:p>
          <a:p>
            <a:pPr lvl="1"/>
            <a:r>
              <a:rPr lang="de-DE" sz="2000" dirty="0" smtClean="0"/>
              <a:t>Laptop als zentrales Steuer und Kommunikationselement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410857" y="2133600"/>
            <a:ext cx="0" cy="1669774"/>
          </a:xfrm>
          <a:prstGeom prst="straightConnector1">
            <a:avLst/>
          </a:prstGeom>
          <a:ln w="38100">
            <a:solidFill>
              <a:srgbClr val="FF33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>
            <a:off x="1965977" y="2772229"/>
            <a:ext cx="435429" cy="856342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35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9744" y="116632"/>
            <a:ext cx="7579960" cy="871190"/>
          </a:xfrm>
        </p:spPr>
        <p:txBody>
          <a:bodyPr/>
          <a:lstStyle/>
          <a:p>
            <a:r>
              <a:rPr lang="de-DE" dirty="0" smtClean="0"/>
              <a:t>Architektur</a:t>
            </a:r>
            <a:br>
              <a:rPr lang="de-DE" dirty="0" smtClean="0"/>
            </a:br>
            <a:r>
              <a:rPr lang="de-DE" dirty="0" smtClean="0"/>
              <a:t>Fahrzeuge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8" y="1402967"/>
            <a:ext cx="7852345" cy="462356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3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6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5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Neuplanung / Umplanung ( dynamisches Ausweichen 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87400" y="2851725"/>
            <a:ext cx="3120780" cy="269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51820" y="2821484"/>
            <a:ext cx="3089580" cy="2694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4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66336588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Login und Registrierung (abgeschlossen)</a:t>
            </a:r>
          </a:p>
          <a:p>
            <a:pPr lvl="1"/>
            <a:r>
              <a:rPr lang="de-DE" dirty="0" smtClean="0"/>
              <a:t>Frontend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Visualisierung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Materialfluss</a:t>
            </a:r>
          </a:p>
          <a:p>
            <a:pPr lvl="1"/>
            <a:r>
              <a:rPr lang="de-DE" dirty="0" smtClean="0"/>
              <a:t>Entwicklung der Treiber für die Rampen (abgeschlossen)</a:t>
            </a:r>
          </a:p>
          <a:p>
            <a:pPr lvl="1"/>
            <a:r>
              <a:rPr lang="de-DE" dirty="0" smtClean="0"/>
              <a:t>Serielle Kommunikation zu </a:t>
            </a:r>
            <a:r>
              <a:rPr lang="de-DE" dirty="0" err="1" smtClean="0"/>
              <a:t>Volksbot</a:t>
            </a:r>
            <a:r>
              <a:rPr lang="de-DE" dirty="0"/>
              <a:t> </a:t>
            </a:r>
            <a:r>
              <a:rPr lang="de-DE" dirty="0" smtClean="0"/>
              <a:t>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Agentenframework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Theoretische Einarbeitung (abgeschlossen)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/>
              <a:t>Hello</a:t>
            </a:r>
            <a:r>
              <a:rPr lang="de-DE" dirty="0"/>
              <a:t> World“ auf dem </a:t>
            </a:r>
            <a:r>
              <a:rPr lang="de-DE" dirty="0" err="1" smtClean="0"/>
              <a:t>Volksbot</a:t>
            </a:r>
            <a:r>
              <a:rPr lang="de-DE" dirty="0" smtClean="0"/>
              <a:t> (abgeschlossen)</a:t>
            </a:r>
          </a:p>
          <a:p>
            <a:pPr lvl="1"/>
            <a:r>
              <a:rPr lang="de-DE" dirty="0" smtClean="0"/>
              <a:t>Parametrisierung </a:t>
            </a:r>
            <a:r>
              <a:rPr lang="de-DE" dirty="0"/>
              <a:t>der </a:t>
            </a:r>
            <a:r>
              <a:rPr lang="de-DE" dirty="0" err="1" smtClean="0"/>
              <a:t>Aktorik</a:t>
            </a:r>
            <a:r>
              <a:rPr lang="de-DE" dirty="0" smtClean="0"/>
              <a:t>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Auswertung </a:t>
            </a:r>
            <a:r>
              <a:rPr lang="de-DE" dirty="0"/>
              <a:t>der </a:t>
            </a:r>
            <a:r>
              <a:rPr lang="de-DE" dirty="0" smtClean="0"/>
              <a:t>Sensorik (</a:t>
            </a:r>
            <a:r>
              <a:rPr lang="de-DE" dirty="0"/>
              <a:t>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Implementierung Fahralgorithmen (in </a:t>
            </a:r>
            <a:r>
              <a:rPr lang="de-DE" dirty="0" err="1"/>
              <a:t>Process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Technik</a:t>
            </a:r>
            <a:endParaRPr lang="de-D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815" y="1887512"/>
            <a:ext cx="53149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2510790" y="5107646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HHLA und Gottwald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41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</a:t>
            </a:r>
            <a:r>
              <a:rPr lang="de-DE" sz="2400" dirty="0" smtClean="0"/>
              <a:t>einer Simulation </a:t>
            </a:r>
            <a:r>
              <a:rPr lang="de-DE" sz="2400" dirty="0" smtClean="0"/>
              <a:t>und </a:t>
            </a:r>
            <a:r>
              <a:rPr lang="de-DE" sz="2400" dirty="0" smtClean="0"/>
              <a:t>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  <a:endParaRPr lang="de-DE" dirty="0" smtClean="0"/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328617173"/>
              </p:ext>
            </p:extLst>
          </p:nvPr>
        </p:nvGraphicFramePr>
        <p:xfrm>
          <a:off x="1651000" y="1618192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Projektorganisation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9085" y="1551566"/>
            <a:ext cx="4598723" cy="3798357"/>
          </a:xfrm>
        </p:spPr>
        <p:txBody>
          <a:bodyPr/>
          <a:lstStyle/>
          <a:p>
            <a:r>
              <a:rPr lang="de-DE" dirty="0" smtClean="0"/>
              <a:t>Organisation in 3 Gruppen</a:t>
            </a:r>
          </a:p>
          <a:p>
            <a:pPr lvl="1"/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Materialfluss</a:t>
            </a:r>
            <a:endParaRPr lang="de-DE" dirty="0"/>
          </a:p>
          <a:p>
            <a:r>
              <a:rPr lang="de-DE" dirty="0" smtClean="0"/>
              <a:t>Vorgehensmodell</a:t>
            </a:r>
          </a:p>
          <a:p>
            <a:pPr lvl="1"/>
            <a:r>
              <a:rPr lang="de-DE" dirty="0" smtClean="0"/>
              <a:t>Agile Entwicklung mit SCRUM /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2"/>
            <a:r>
              <a:rPr lang="de-DE" dirty="0" smtClean="0"/>
              <a:t>Rücksprachen, Zwischenberichte</a:t>
            </a:r>
          </a:p>
          <a:p>
            <a:pPr lvl="2"/>
            <a:r>
              <a:rPr lang="de-DE" dirty="0" smtClean="0"/>
              <a:t>Meilensteine als Zwischenziele</a:t>
            </a:r>
          </a:p>
          <a:p>
            <a:pPr lvl="2"/>
            <a:r>
              <a:rPr lang="de-DE" dirty="0" smtClean="0"/>
              <a:t>Aufgabenerfüllung in Sprints</a:t>
            </a:r>
          </a:p>
          <a:p>
            <a:pPr lvl="1"/>
            <a:endParaRPr lang="de-DE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653404"/>
              </p:ext>
            </p:extLst>
          </p:nvPr>
        </p:nvGraphicFramePr>
        <p:xfrm>
          <a:off x="3937753" y="2547003"/>
          <a:ext cx="5537989" cy="45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Visio" r:id="rId4" imgW="5885116" imgH="593190" progId="Visio.Drawing.11">
                  <p:embed/>
                </p:oleObj>
              </mc:Choice>
              <mc:Fallback>
                <p:oleObj name="Visio" r:id="rId4" imgW="5885116" imgH="5931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7753" y="2547003"/>
                        <a:ext cx="5537989" cy="452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360481" y="2044798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Weekly</a:t>
            </a:r>
            <a:r>
              <a:rPr lang="de-DE" sz="32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Scrums</a:t>
            </a:r>
            <a:endParaRPr lang="de-DE" sz="2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Nach oben gekrümmter Pfeil 8"/>
          <p:cNvSpPr/>
          <p:nvPr/>
        </p:nvSpPr>
        <p:spPr>
          <a:xfrm>
            <a:off x="7380664" y="2773054"/>
            <a:ext cx="1210886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Nach oben gekrümmter Pfeil 9"/>
          <p:cNvSpPr/>
          <p:nvPr/>
        </p:nvSpPr>
        <p:spPr>
          <a:xfrm>
            <a:off x="6509722" y="2773054"/>
            <a:ext cx="1157903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Nach oben gekrümmter Pfeil 10"/>
          <p:cNvSpPr/>
          <p:nvPr/>
        </p:nvSpPr>
        <p:spPr>
          <a:xfrm>
            <a:off x="5363696" y="2773054"/>
            <a:ext cx="1418104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60481" y="3435984"/>
            <a:ext cx="3456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Sprints</a:t>
            </a:r>
            <a:endParaRPr lang="de-DE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>
            <a:off x="5371683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5694412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072748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6508184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6951712" y="26290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7494637" y="2612270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7946469" y="2612805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313787" y="2595502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9" name="Picture 17" descr="D:\Dropbox\Dropbox\Uni\PG FAISE\Projektmanagement\vm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46" y="4969509"/>
            <a:ext cx="1062037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:\Dropbox\Dropbox\Uni\PG FAISE\Projektmanagement\vm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83" y="4520721"/>
            <a:ext cx="1066930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:\Dropbox\Dropbox\Uni\PG FAISE\Projektmanagement\vm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9" y="4639783"/>
            <a:ext cx="600108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:\Dropbox\Dropbox\Uni\PG FAISE\Projektmanagement\vm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4989937"/>
            <a:ext cx="1039228" cy="3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D:\Dropbox\Dropbox\Uni\PG FAISE\Projektmanagement\vm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7" y="5338968"/>
            <a:ext cx="538243" cy="6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:\Dropbox\Dropbox\Uni\PG FAISE\Projektmanagement\vm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83" y="5878513"/>
            <a:ext cx="624151" cy="7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D:\Dropbox\Dropbox\Uni\PG FAISE\Projektmanagement\vm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34" y="6249194"/>
            <a:ext cx="868362" cy="3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2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Werkzeuge in der Projektorganisation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Jira</a:t>
            </a:r>
            <a:endParaRPr lang="de-DE" dirty="0" smtClean="0"/>
          </a:p>
          <a:p>
            <a:pPr lvl="1"/>
            <a:r>
              <a:rPr lang="de-DE" dirty="0" smtClean="0"/>
              <a:t>Ablauforganisation – Prozessmanagement</a:t>
            </a:r>
          </a:p>
          <a:p>
            <a:r>
              <a:rPr lang="de-DE" dirty="0" err="1" smtClean="0"/>
              <a:t>Confluence</a:t>
            </a:r>
            <a:endParaRPr lang="de-DE" dirty="0" smtClean="0"/>
          </a:p>
          <a:p>
            <a:pPr lvl="1"/>
            <a:r>
              <a:rPr lang="de-DE" dirty="0" smtClean="0"/>
              <a:t>Wiki</a:t>
            </a:r>
          </a:p>
          <a:p>
            <a:r>
              <a:rPr lang="de-DE" dirty="0" err="1" smtClean="0"/>
              <a:t>GitHub</a:t>
            </a:r>
            <a:endParaRPr lang="de-DE" dirty="0"/>
          </a:p>
          <a:p>
            <a:pPr lvl="1"/>
            <a:r>
              <a:rPr lang="de-DE" dirty="0" smtClean="0"/>
              <a:t>Versionsverwaltung</a:t>
            </a:r>
          </a:p>
          <a:p>
            <a:r>
              <a:rPr lang="de-DE" dirty="0" smtClean="0"/>
              <a:t>Webseite</a:t>
            </a:r>
          </a:p>
          <a:p>
            <a:pPr lvl="1"/>
            <a:r>
              <a:rPr lang="de-DE" dirty="0" smtClean="0"/>
              <a:t>Außendarstellung</a:t>
            </a:r>
          </a:p>
        </p:txBody>
      </p:sp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845" y="3971925"/>
            <a:ext cx="4053295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4" y="1307358"/>
            <a:ext cx="6096001" cy="246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Aufgaben / Rollen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11350" y="1957381"/>
            <a:ext cx="4598723" cy="2943239"/>
          </a:xfrm>
        </p:spPr>
        <p:txBody>
          <a:bodyPr/>
          <a:lstStyle/>
          <a:p>
            <a:r>
              <a:rPr lang="de-DE" dirty="0" smtClean="0"/>
              <a:t>Admin</a:t>
            </a:r>
          </a:p>
          <a:p>
            <a:r>
              <a:rPr lang="de-DE" dirty="0" smtClean="0"/>
              <a:t>Außendarstellung</a:t>
            </a:r>
          </a:p>
          <a:p>
            <a:r>
              <a:rPr lang="de-DE" dirty="0" smtClean="0"/>
              <a:t>Dokumentenverwaltung</a:t>
            </a:r>
          </a:p>
          <a:p>
            <a:r>
              <a:rPr lang="de-DE" dirty="0" smtClean="0"/>
              <a:t>Gruppenleiter pro Teilgruppe</a:t>
            </a:r>
          </a:p>
          <a:p>
            <a:r>
              <a:rPr lang="de-DE" dirty="0" smtClean="0"/>
              <a:t>Qualitätsmanager</a:t>
            </a:r>
          </a:p>
          <a:p>
            <a:r>
              <a:rPr lang="de-DE" dirty="0" smtClean="0"/>
              <a:t>Werkzeugbeauftragter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 txBox="1">
            <a:spLocks/>
          </p:cNvSpPr>
          <p:nvPr/>
        </p:nvSpPr>
        <p:spPr bwMode="auto">
          <a:xfrm>
            <a:off x="2064941" y="6597650"/>
            <a:ext cx="5776119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1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437149761"/>
              </p:ext>
            </p:extLst>
          </p:nvPr>
        </p:nvGraphicFramePr>
        <p:xfrm>
          <a:off x="1651000" y="1580091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812</Words>
  <Application>Microsoft Office PowerPoint</Application>
  <PresentationFormat>A4-Papier (210x297 mm)</PresentationFormat>
  <Paragraphs>311</Paragraphs>
  <Slides>28</Slides>
  <Notes>27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1" baseType="lpstr">
      <vt:lpstr>Benutzerdefiniertes Design</vt:lpstr>
      <vt:lpstr>Acrobat Document</vt:lpstr>
      <vt:lpstr>Visio</vt:lpstr>
      <vt:lpstr>Projektgruppe</vt:lpstr>
      <vt:lpstr>Motivation / Ziel</vt:lpstr>
      <vt:lpstr>Stand der Technik</vt:lpstr>
      <vt:lpstr>Lösungsansatz</vt:lpstr>
      <vt:lpstr>Agenda</vt:lpstr>
      <vt:lpstr>Projektorganisation</vt:lpstr>
      <vt:lpstr>Werkzeuge in der Projektorganisation</vt:lpstr>
      <vt:lpstr>Aufgaben / Rollen</vt:lpstr>
      <vt:lpstr>Agenda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Agenda</vt:lpstr>
      <vt:lpstr>Gesamtarchitektur aus Simulationssicht</vt:lpstr>
      <vt:lpstr>Anforderungen Simulation</vt:lpstr>
      <vt:lpstr>Anforderungen Simulation (Forts.)</vt:lpstr>
      <vt:lpstr>Physische Zelle</vt:lpstr>
      <vt:lpstr>Materialfluss</vt:lpstr>
      <vt:lpstr>Materialfluss</vt:lpstr>
      <vt:lpstr>Fahrzeuge Volksbot</vt:lpstr>
      <vt:lpstr>Architektur Fahrzeuge</vt:lpstr>
      <vt:lpstr>Weg- / Netzplanung</vt:lpstr>
      <vt:lpstr>Suchalgorithmen</vt:lpstr>
      <vt:lpstr>Vision</vt:lpstr>
      <vt:lpstr>Agenda</vt:lpstr>
      <vt:lpstr>Stand der Entwicklung</vt:lpstr>
      <vt:lpstr>Zeit für Fragen!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Jan-Gerd</cp:lastModifiedBy>
  <cp:revision>134</cp:revision>
  <cp:lastPrinted>2001-10-29T13:39:47Z</cp:lastPrinted>
  <dcterms:created xsi:type="dcterms:W3CDTF">2005-03-27T10:20:33Z</dcterms:created>
  <dcterms:modified xsi:type="dcterms:W3CDTF">2014-03-04T09:58:42Z</dcterms:modified>
</cp:coreProperties>
</file>